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FF0D88-2CE7-4A0B-A741-33A7D91B9B3E}" v="1" dt="2021-02-17T17:01:22.96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7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 Upton" userId="1416c68994708add" providerId="LiveId" clId="{6BFF0D88-2CE7-4A0B-A741-33A7D91B9B3E}"/>
    <pc:docChg chg="custSel modSld">
      <pc:chgData name="Sue Upton" userId="1416c68994708add" providerId="LiveId" clId="{6BFF0D88-2CE7-4A0B-A741-33A7D91B9B3E}" dt="2021-02-17T17:10:56.900" v="731" actId="20577"/>
      <pc:docMkLst>
        <pc:docMk/>
      </pc:docMkLst>
      <pc:sldChg chg="modSp mod">
        <pc:chgData name="Sue Upton" userId="1416c68994708add" providerId="LiveId" clId="{6BFF0D88-2CE7-4A0B-A741-33A7D91B9B3E}" dt="2021-02-17T17:10:56.900" v="731" actId="20577"/>
        <pc:sldMkLst>
          <pc:docMk/>
          <pc:sldMk cId="0" sldId="259"/>
        </pc:sldMkLst>
        <pc:spChg chg="mod">
          <ac:chgData name="Sue Upton" userId="1416c68994708add" providerId="LiveId" clId="{6BFF0D88-2CE7-4A0B-A741-33A7D91B9B3E}" dt="2021-02-17T17:10:56.900" v="731" actId="20577"/>
          <ac:spMkLst>
            <pc:docMk/>
            <pc:sldMk cId="0" sldId="259"/>
            <ac:spMk id="2" creationId="{3F09FBF6-36F7-43BC-BD40-1E277514665F}"/>
          </ac:spMkLst>
        </pc:spChg>
      </pc:sldChg>
      <pc:sldChg chg="addSp modSp mod">
        <pc:chgData name="Sue Upton" userId="1416c68994708add" providerId="LiveId" clId="{6BFF0D88-2CE7-4A0B-A741-33A7D91B9B3E}" dt="2021-02-17T17:08:59.137" v="722" actId="13822"/>
        <pc:sldMkLst>
          <pc:docMk/>
          <pc:sldMk cId="0" sldId="263"/>
        </pc:sldMkLst>
        <pc:spChg chg="add mod">
          <ac:chgData name="Sue Upton" userId="1416c68994708add" providerId="LiveId" clId="{6BFF0D88-2CE7-4A0B-A741-33A7D91B9B3E}" dt="2021-02-17T17:07:28.047" v="698" actId="1076"/>
          <ac:spMkLst>
            <pc:docMk/>
            <pc:sldMk cId="0" sldId="263"/>
            <ac:spMk id="2" creationId="{FEDC23D7-9924-4746-9CC7-B4332331DC86}"/>
          </ac:spMkLst>
        </pc:spChg>
        <pc:spChg chg="add mod">
          <ac:chgData name="Sue Upton" userId="1416c68994708add" providerId="LiveId" clId="{6BFF0D88-2CE7-4A0B-A741-33A7D91B9B3E}" dt="2021-02-17T17:08:59.137" v="722" actId="13822"/>
          <ac:spMkLst>
            <pc:docMk/>
            <pc:sldMk cId="0" sldId="263"/>
            <ac:spMk id="3" creationId="{970828AC-968E-4E86-8545-323D1D35847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Untitled (40) (2).jpg" descr="Untitled (40) (2).jp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16491" t="33333" r="16491" b="33333"/>
          <a:stretch>
            <a:fillRect/>
          </a:stretch>
        </p:blipFill>
        <p:spPr>
          <a:xfrm>
            <a:off x="0" y="2984499"/>
            <a:ext cx="13004800" cy="9753601"/>
          </a:xfrm>
          <a:prstGeom prst="rect">
            <a:avLst/>
          </a:prstGeom>
        </p:spPr>
      </p:pic>
      <p:sp>
        <p:nvSpPr>
          <p:cNvPr id="120" name="PAPER BOATS &amp; BUTTERFLIES…"/>
          <p:cNvSpPr txBox="1"/>
          <p:nvPr/>
        </p:nvSpPr>
        <p:spPr>
          <a:xfrm>
            <a:off x="1590695" y="947040"/>
            <a:ext cx="9823410" cy="198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600" b="0">
                <a:latin typeface="Futura"/>
                <a:ea typeface="Futura"/>
                <a:cs typeface="Futura"/>
                <a:sym typeface="Futura"/>
              </a:defRPr>
            </a:pPr>
            <a:r>
              <a:t>PAPER BOATS &amp; BUTTERFLIES</a:t>
            </a:r>
          </a:p>
          <a:p>
            <a:pPr>
              <a:defRPr sz="5600" b="0">
                <a:latin typeface="Futura"/>
                <a:ea typeface="Futura"/>
                <a:cs typeface="Futura"/>
                <a:sym typeface="Futura"/>
              </a:defRPr>
            </a:pPr>
            <a:r>
              <a:t>Unfolding the truth…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C7BA57-A2AB-4D09-8D4D-A259B0C21C6A}"/>
              </a:ext>
            </a:extLst>
          </p:cNvPr>
          <p:cNvSpPr txBox="1"/>
          <p:nvPr/>
        </p:nvSpPr>
        <p:spPr>
          <a:xfrm>
            <a:off x="2126975" y="3772101"/>
            <a:ext cx="8010938" cy="157992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Learning Objectives: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To predict the subject of a novel by using clues.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To understand the use of symbolism in a novel.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61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website butterfly (1).jpg" descr="website butterfly (1).jpg"/>
          <p:cNvPicPr>
            <a:picLocks noChangeAspect="1"/>
          </p:cNvPicPr>
          <p:nvPr/>
        </p:nvPicPr>
        <p:blipFill>
          <a:blip r:embed="rId2">
            <a:alphaModFix amt="7885"/>
          </a:blip>
          <a:stretch>
            <a:fillRect/>
          </a:stretch>
        </p:blipFill>
        <p:spPr>
          <a:xfrm>
            <a:off x="1435652" y="-1137245"/>
            <a:ext cx="11272714" cy="11272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74D980-CE9A-4A24-93B0-5A4BDE562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209" y="1801399"/>
            <a:ext cx="4512365" cy="71824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40ECCD-9906-45C5-AD18-8955797EA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017" y="614056"/>
            <a:ext cx="5428965" cy="41188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36F343-20AD-46E9-8006-D2A8621895C1}"/>
              </a:ext>
            </a:extLst>
          </p:cNvPr>
          <p:cNvSpPr txBox="1"/>
          <p:nvPr/>
        </p:nvSpPr>
        <p:spPr>
          <a:xfrm>
            <a:off x="7613375" y="5694217"/>
            <a:ext cx="4512365" cy="1579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Complete the analysis sheet.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Boat two transparent background_1.png" descr="Boat two transparent background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477" y="4143821"/>
            <a:ext cx="6248683" cy="54925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457EB6-C6BC-4F41-9B13-7EEE2FBD4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52" y="1022764"/>
            <a:ext cx="6292436" cy="62924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D5C361-BE3D-4AE1-A060-94D6B9795C87}"/>
              </a:ext>
            </a:extLst>
          </p:cNvPr>
          <p:cNvSpPr txBox="1"/>
          <p:nvPr/>
        </p:nvSpPr>
        <p:spPr>
          <a:xfrm>
            <a:off x="7067688" y="1372705"/>
            <a:ext cx="4830418" cy="1210588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What is symbolism?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How is it used in the novel?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website open butterfly.jpg" descr="website open butterfly.jpg"/>
          <p:cNvPicPr>
            <a:picLocks noChangeAspect="1"/>
          </p:cNvPicPr>
          <p:nvPr/>
        </p:nvPicPr>
        <p:blipFill>
          <a:blip r:embed="rId2">
            <a:alphaModFix amt="8970"/>
          </a:blip>
          <a:stretch>
            <a:fillRect/>
          </a:stretch>
        </p:blipFill>
        <p:spPr>
          <a:xfrm>
            <a:off x="-611188" y="-880617"/>
            <a:ext cx="14943833" cy="1494383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46BAA1-1536-49C4-AC72-F4150D4CB4F6}"/>
              </a:ext>
            </a:extLst>
          </p:cNvPr>
          <p:cNvSpPr/>
          <p:nvPr/>
        </p:nvSpPr>
        <p:spPr>
          <a:xfrm>
            <a:off x="2146852" y="3087080"/>
            <a:ext cx="8686800" cy="383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The novel is organised with 2 story lines (narratives) running parallel to each other.</a:t>
            </a:r>
          </a:p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One is symbolised by a paper boat and the other by a butterfly.</a:t>
            </a:r>
          </a:p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Discuss with a partner what you think these two images might symbolise- share with </a:t>
            </a: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the class.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Butterfly 1.png" descr="Butterfly 1.png"/>
          <p:cNvPicPr>
            <a:picLocks noChangeAspect="1"/>
          </p:cNvPicPr>
          <p:nvPr/>
        </p:nvPicPr>
        <p:blipFill>
          <a:blip r:embed="rId2">
            <a:alphaModFix amt="10024"/>
          </a:blip>
          <a:stretch>
            <a:fillRect/>
          </a:stretch>
        </p:blipFill>
        <p:spPr>
          <a:xfrm>
            <a:off x="-817665" y="-1196678"/>
            <a:ext cx="14640130" cy="1347877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09FBF6-36F7-43BC-BD40-1E277514665F}"/>
              </a:ext>
            </a:extLst>
          </p:cNvPr>
          <p:cNvSpPr/>
          <p:nvPr/>
        </p:nvSpPr>
        <p:spPr>
          <a:xfrm>
            <a:off x="1831008" y="2337643"/>
            <a:ext cx="9342783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GB" sz="36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Use the </a:t>
            </a:r>
            <a:r>
              <a:rPr lang="en-GB" sz="36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Mind Map sheet </a:t>
            </a:r>
            <a:r>
              <a:rPr lang="en-GB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 the 2 images.</a:t>
            </a:r>
          </a:p>
          <a:p>
            <a:pPr>
              <a:spcBef>
                <a:spcPct val="50000"/>
              </a:spcBef>
            </a:pPr>
            <a:r>
              <a:rPr lang="en-GB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Write down anything you already know about paper or boats</a:t>
            </a:r>
          </a:p>
          <a:p>
            <a:pPr>
              <a:spcBef>
                <a:spcPct val="50000"/>
              </a:spcBef>
            </a:pPr>
            <a:r>
              <a:rPr lang="en-GB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Now write down anything you already know about butterflies e.g. they start as an egg and then a caterpillar.</a:t>
            </a:r>
          </a:p>
          <a:p>
            <a:pPr>
              <a:spcBef>
                <a:spcPct val="50000"/>
              </a:spcBef>
            </a:pPr>
            <a:r>
              <a:rPr lang="en-GB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Then add information from the next slide.</a:t>
            </a:r>
          </a:p>
          <a:p>
            <a:pPr>
              <a:spcBef>
                <a:spcPct val="50000"/>
              </a:spcBef>
            </a:pPr>
            <a:endParaRPr lang="en-GB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Boat two transparent background_1.png" descr="Boat two transparent background_1.png"/>
          <p:cNvPicPr>
            <a:picLocks noChangeAspect="1"/>
          </p:cNvPicPr>
          <p:nvPr/>
        </p:nvPicPr>
        <p:blipFill>
          <a:blip r:embed="rId2">
            <a:alphaModFix amt="12769"/>
          </a:blip>
          <a:stretch>
            <a:fillRect/>
          </a:stretch>
        </p:blipFill>
        <p:spPr>
          <a:xfrm>
            <a:off x="-216976" y="-80392"/>
            <a:ext cx="13438752" cy="118126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3CE034-B800-49B9-B92F-FE6006A6C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08" y="354400"/>
            <a:ext cx="6125913" cy="61259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7E3247-E44D-452A-9F25-3FC7EE254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122" y="2861870"/>
            <a:ext cx="5373894" cy="53738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FDA126-6E47-4D46-8350-1B275B5711E3}"/>
              </a:ext>
            </a:extLst>
          </p:cNvPr>
          <p:cNvSpPr txBox="1"/>
          <p:nvPr/>
        </p:nvSpPr>
        <p:spPr>
          <a:xfrm>
            <a:off x="1292087" y="7411406"/>
            <a:ext cx="5191634" cy="84125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Choose information here to add to your two pages</a:t>
            </a: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website butterfly (1).jpg" descr="website butterfly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543" y="177800"/>
            <a:ext cx="4247059" cy="424705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8BA3A3-A685-4549-9F1E-F9DE300BAFC2}"/>
              </a:ext>
            </a:extLst>
          </p:cNvPr>
          <p:cNvSpPr txBox="1"/>
          <p:nvPr/>
        </p:nvSpPr>
        <p:spPr>
          <a:xfrm>
            <a:off x="1766665" y="3870862"/>
            <a:ext cx="6361044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What have you learned about symbolism?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3600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600" dirty="0"/>
              <a:t>Write 3 bullet points </a:t>
            </a:r>
            <a:endParaRPr kumimoji="0" lang="en-GB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website open butterfly.png" descr="website open butterf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7232" y="-789360"/>
            <a:ext cx="5220520" cy="522051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DC23D7-9924-4746-9CC7-B4332331DC86}"/>
              </a:ext>
            </a:extLst>
          </p:cNvPr>
          <p:cNvSpPr txBox="1"/>
          <p:nvPr/>
        </p:nvSpPr>
        <p:spPr>
          <a:xfrm>
            <a:off x="1454150" y="2501157"/>
            <a:ext cx="10096500" cy="5642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Extra stuff for fun!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rotesque" panose="020B0604020202020204" pitchFamily="34" charset="0"/>
                <a:sym typeface="Helvetica Neue"/>
              </a:rPr>
              <a:t>Design a book cover for Paper Boats and Butterflies: Unfolding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rotesque" panose="020B0604020202020204" pitchFamily="34" charset="0"/>
                <a:sym typeface="Helvetica Neue"/>
              </a:rPr>
              <a:t>th</a:t>
            </a:r>
            <a:r>
              <a:rPr lang="en-GB" b="0" dirty="0">
                <a:latin typeface="Grotesque" panose="020B0604020202020204" pitchFamily="34" charset="0"/>
              </a:rPr>
              <a:t>e Truth.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arrington" panose="04040505050002020702" pitchFamily="82" charset="0"/>
                <a:sym typeface="Helvetica Neue"/>
              </a:rPr>
              <a:t>Design a book cover for your favourite book. Write your own blurb.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b="0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Ink Free" panose="03080402000500000000" pitchFamily="66" charset="0"/>
                <a:sym typeface="Helvetica Neue"/>
              </a:rPr>
              <a:t>Write down questions you would ask Sue Upton, the author of Paper Boats and Butterflies.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b="0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Jokerman" panose="04090605060006020702" pitchFamily="82" charset="0"/>
                <a:sym typeface="Helvetica Neue"/>
              </a:rPr>
              <a:t>Design and make a book mark.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b="0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Kristen ITC" panose="03050502040202030202" pitchFamily="66" charset="0"/>
                <a:sym typeface="Helvetica Neue"/>
              </a:rPr>
              <a:t>Make a paper boat or an origami butterfly.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b="0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Write your own story borrowing the title – Unfolding the Truth.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970828AC-968E-4E86-8545-323D1D358470}"/>
              </a:ext>
            </a:extLst>
          </p:cNvPr>
          <p:cNvSpPr/>
          <p:nvPr/>
        </p:nvSpPr>
        <p:spPr>
          <a:xfrm>
            <a:off x="8305800" y="860703"/>
            <a:ext cx="3479800" cy="1186894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Have fun with books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Butterfly 1.png" descr="Butterfly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5572" y="6370290"/>
            <a:ext cx="4159553" cy="38295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250</Words>
  <Application>Microsoft Office PowerPoint</Application>
  <PresentationFormat>Custom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Calibri Light</vt:lpstr>
      <vt:lpstr>Futura</vt:lpstr>
      <vt:lpstr>Grotesque</vt:lpstr>
      <vt:lpstr>Harrington</vt:lpstr>
      <vt:lpstr>Helvetica Light</vt:lpstr>
      <vt:lpstr>Helvetica Neue</vt:lpstr>
      <vt:lpstr>Helvetica Neue Light</vt:lpstr>
      <vt:lpstr>Helvetica Neue Medium</vt:lpstr>
      <vt:lpstr>Helvetica Neue Thin</vt:lpstr>
      <vt:lpstr>Ink Free</vt:lpstr>
      <vt:lpstr>Jokerman</vt:lpstr>
      <vt:lpstr>Kristen ITC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Upton</dc:creator>
  <cp:lastModifiedBy>Sue Upton</cp:lastModifiedBy>
  <cp:revision>2</cp:revision>
  <dcterms:modified xsi:type="dcterms:W3CDTF">2021-02-17T17:10:57Z</dcterms:modified>
</cp:coreProperties>
</file>